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0"/>
  </p:notesMasterIdLst>
  <p:sldIdLst>
    <p:sldId id="256" r:id="rId2"/>
    <p:sldId id="400" r:id="rId3"/>
    <p:sldId id="436" r:id="rId4"/>
    <p:sldId id="438" r:id="rId5"/>
    <p:sldId id="441" r:id="rId6"/>
    <p:sldId id="418" r:id="rId7"/>
    <p:sldId id="428" r:id="rId8"/>
    <p:sldId id="450" r:id="rId9"/>
    <p:sldId id="452" r:id="rId10"/>
    <p:sldId id="417" r:id="rId11"/>
    <p:sldId id="439" r:id="rId12"/>
    <p:sldId id="434" r:id="rId13"/>
    <p:sldId id="432" r:id="rId14"/>
    <p:sldId id="435" r:id="rId15"/>
    <p:sldId id="429" r:id="rId16"/>
    <p:sldId id="427" r:id="rId17"/>
    <p:sldId id="430" r:id="rId18"/>
    <p:sldId id="421" r:id="rId19"/>
    <p:sldId id="446" r:id="rId20"/>
    <p:sldId id="451" r:id="rId21"/>
    <p:sldId id="449" r:id="rId22"/>
    <p:sldId id="448" r:id="rId23"/>
    <p:sldId id="445" r:id="rId24"/>
    <p:sldId id="454" r:id="rId25"/>
    <p:sldId id="440" r:id="rId26"/>
    <p:sldId id="456" r:id="rId27"/>
    <p:sldId id="457" r:id="rId28"/>
    <p:sldId id="443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bbyP" initials="" lastIdx="6" clrIdx="0"/>
  <p:cmAuthor id="1" name="bmcbride" initials="" lastIdx="1" clrIdx="1"/>
  <p:cmAuthor id="2" name="mschroeder" initials="mf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B2B2"/>
    <a:srgbClr val="163436"/>
    <a:srgbClr val="800000"/>
    <a:srgbClr val="2A6468"/>
    <a:srgbClr val="E43CA0"/>
    <a:srgbClr val="EF8DC7"/>
    <a:srgbClr val="DEF1F2"/>
    <a:srgbClr val="FF6600"/>
    <a:srgbClr val="00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 autoAdjust="0"/>
    <p:restoredTop sz="94568" autoAdjust="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9" tIns="45289" rIns="90579" bIns="45289" numCol="1" anchor="t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9" tIns="45289" rIns="90579" bIns="45289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9" tIns="45289" rIns="90579" bIns="45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9" tIns="45289" rIns="90579" bIns="45289" numCol="1" anchor="b" anchorCtr="0" compatLnSpc="1">
            <a:prstTxWarp prst="textNoShape">
              <a:avLst/>
            </a:prstTxWarp>
          </a:bodyPr>
          <a:lstStyle>
            <a:lvl1pPr defTabSz="904875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79" tIns="45289" rIns="90579" bIns="45289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 b="0"/>
            </a:lvl1pPr>
          </a:lstStyle>
          <a:p>
            <a:pPr>
              <a:defRPr/>
            </a:pPr>
            <a:fld id="{C1EB69F7-086C-416B-B8DE-4470BECC0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53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1B082-D435-46F2-836B-A3C66AD8114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1719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F8C4F-7A54-42BA-8C1A-E0BA0B7A48DC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6511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wait for the process to turn into collections?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C6141-BCAF-46B2-AAA0-C3627AE69AC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8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wait for the process to turn into collections?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C6141-BCAF-46B2-AAA0-C3627AE69AC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01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1F45B4-0FE8-4AE8-9B7A-1C5F11ABEE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03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Here Erin will discuss legislation proposed at state/federal level to eliminate BCR. Maybe we could also add something about what our proposed policy alternative is?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9DE68-68CB-42A8-BA9E-9D7D724650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6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75D5E176-0195-4DDD-B82F-7C00611682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0" name="Straight Connector 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1" name="Picture 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2497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2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654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08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834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55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1" name="Picture 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121896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1" name="Picture 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20029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1" name="Picture 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41084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0" name="Picture 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55078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11" name="Straight Connector 8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2" name="Straight Connector 9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3" name="Picture 10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1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5" name="Straight Connector 12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56354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13" name="Straight Connector 10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4" name="Straight Connector 11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5" name="Picture 12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3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7" name="Straight Connector 14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81361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9" name="Straight Connector 7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0" name="Picture 8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9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2" name="Straight Connector 10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78002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7" name="Straight Connector 47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8" name="Straight Connector 48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9" name="Picture 49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50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1" name="Straight Connector 51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9793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1" name="Straight Connector 9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2" name="Picture 14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25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4" name="Straight Connector 26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76666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1524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1" name="Straight Connector 9"/>
          <p:cNvCxnSpPr>
            <a:cxnSpLocks noChangeShapeType="1"/>
          </p:cNvCxnSpPr>
          <p:nvPr userDrawn="1"/>
        </p:nvCxnSpPr>
        <p:spPr bwMode="auto">
          <a:xfrm>
            <a:off x="0" y="5080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  <p:pic>
        <p:nvPicPr>
          <p:cNvPr id="12" name="Picture 10" descr="abclogo_since94 copy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3" y="41275"/>
            <a:ext cx="1074737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1"/>
          <p:cNvCxnSpPr>
            <a:cxnSpLocks noChangeShapeType="1"/>
          </p:cNvCxnSpPr>
          <p:nvPr userDrawn="1"/>
        </p:nvCxnSpPr>
        <p:spPr bwMode="auto">
          <a:xfrm>
            <a:off x="0" y="6350000"/>
            <a:ext cx="9144000" cy="0"/>
          </a:xfrm>
          <a:prstGeom prst="line">
            <a:avLst/>
          </a:prstGeom>
          <a:noFill/>
          <a:ln w="317500" algn="ctr">
            <a:solidFill>
              <a:srgbClr val="34B2B2"/>
            </a:solidFill>
            <a:round/>
            <a:headEnd/>
            <a:tailEnd/>
          </a:ln>
        </p:spPr>
      </p:cxnSp>
      <p:cxnSp>
        <p:nvCxnSpPr>
          <p:cNvPr id="14" name="Straight Connector 12"/>
          <p:cNvCxnSpPr>
            <a:cxnSpLocks noChangeShapeType="1"/>
          </p:cNvCxnSpPr>
          <p:nvPr userDrawn="1"/>
        </p:nvCxnSpPr>
        <p:spPr bwMode="auto">
          <a:xfrm>
            <a:off x="0" y="6705600"/>
            <a:ext cx="9144000" cy="0"/>
          </a:xfrm>
          <a:prstGeom prst="line">
            <a:avLst/>
          </a:prstGeom>
          <a:noFill/>
          <a:ln w="317500" algn="ctr">
            <a:solidFill>
              <a:srgbClr val="92D05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73389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  <a:solidFill>
            <a:srgbClr val="92D050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9FA04AB-32A5-4FAE-8A21-AE1E1F82D8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4"/>
          <p:cNvSpPr txBox="1">
            <a:spLocks noChangeArrowheads="1"/>
          </p:cNvSpPr>
          <p:nvPr/>
        </p:nvSpPr>
        <p:spPr bwMode="auto">
          <a:xfrm>
            <a:off x="486334" y="990600"/>
            <a:ext cx="842906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34B2B2"/>
                </a:solidFill>
              </a:rPr>
              <a:t>Poverty Matters Conference November 18, 2015</a:t>
            </a:r>
          </a:p>
          <a:p>
            <a:pPr algn="ctr"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GB" sz="3200" dirty="0"/>
              <a:t>Medicaid Birth Cost Recovery Policy</a:t>
            </a:r>
            <a:r>
              <a:rPr lang="en-GB" sz="2400" dirty="0"/>
              <a:t>: Impacts on Low-Income Pregnant Women and Families</a:t>
            </a:r>
            <a:br>
              <a:rPr lang="en-GB" sz="2400" dirty="0"/>
            </a:br>
            <a:endParaRPr lang="en-GB" sz="2400" dirty="0" smtClean="0"/>
          </a:p>
          <a:p>
            <a:pPr algn="ctr">
              <a:defRPr/>
            </a:pPr>
            <a:endParaRPr lang="en-GB" sz="2400" i="1" dirty="0" smtClean="0"/>
          </a:p>
          <a:p>
            <a:pPr algn="ctr">
              <a:defRPr/>
            </a:pPr>
            <a:r>
              <a:rPr lang="en-GB" sz="2400" i="1" dirty="0" smtClean="0"/>
              <a:t>Bobby Peterson</a:t>
            </a:r>
          </a:p>
          <a:p>
            <a:pPr algn="ctr">
              <a:defRPr/>
            </a:pPr>
            <a:r>
              <a:rPr lang="en-GB" sz="2400" i="1" dirty="0" smtClean="0"/>
              <a:t>Executive Director</a:t>
            </a:r>
            <a:endParaRPr lang="en-GB" sz="2400" i="1" dirty="0"/>
          </a:p>
          <a:p>
            <a:pPr algn="ctr">
              <a:defRPr/>
            </a:pPr>
            <a:r>
              <a:rPr lang="en-GB" sz="2400" i="1" dirty="0" smtClean="0"/>
              <a:t> </a:t>
            </a:r>
            <a:r>
              <a:rPr lang="en-GB" sz="2400" i="1" dirty="0"/>
              <a:t>ABC for Health, Inc</a:t>
            </a:r>
            <a:r>
              <a:rPr lang="en-GB" sz="2400" i="1" dirty="0" smtClean="0"/>
              <a:t>.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  <p:pic>
        <p:nvPicPr>
          <p:cNvPr id="4" name="Picture 3" descr="HWW_WI - no white bkn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7200" y="5638800"/>
            <a:ext cx="89647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3900" y="846535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4B2B2"/>
                </a:solidFill>
              </a:rPr>
              <a:t>Reporting the Father’s Name</a:t>
            </a:r>
            <a:endParaRPr lang="en-US" sz="28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8382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Pregnant woman are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“required” to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identify the father at the time of application for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BC+/Medicaid services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  <a:p>
            <a:pPr marL="342900" lvl="2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Wisconsin cannot deny Medicaid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services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a pregnant woman for refusing to identify the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father</a:t>
            </a:r>
          </a:p>
          <a:p>
            <a:pPr marL="0" lvl="2" eaLnBrk="1" hangingPunct="1">
              <a:spcBef>
                <a:spcPts val="1200"/>
              </a:spcBef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              Practical results in communities?</a:t>
            </a:r>
          </a:p>
          <a:p>
            <a:pPr marL="2171700" lvl="6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Delayed prenatal care?</a:t>
            </a:r>
          </a:p>
          <a:p>
            <a:pPr marL="2171700" lvl="6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Poor birth outcomes?</a:t>
            </a:r>
          </a:p>
          <a:p>
            <a:pPr marL="2171700" lvl="6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Increased infant mortality?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186629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28700" y="8382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eaLnBrk="1" hangingPunct="1">
              <a:spcBef>
                <a:spcPts val="1200"/>
              </a:spcBef>
            </a:pPr>
            <a:r>
              <a:rPr lang="en-US" sz="4000" dirty="0" smtClean="0">
                <a:solidFill>
                  <a:srgbClr val="34B2B2"/>
                </a:solidFill>
                <a:latin typeface="Arial" pitchFamily="34" charset="0"/>
                <a:cs typeface="Arial" pitchFamily="34" charset="0"/>
              </a:rPr>
              <a:t>              “</a:t>
            </a:r>
            <a:r>
              <a:rPr lang="en-US" sz="4000" dirty="0">
                <a:solidFill>
                  <a:srgbClr val="34B2B2"/>
                </a:solidFill>
                <a:latin typeface="Arial" pitchFamily="34" charset="0"/>
                <a:cs typeface="Arial" pitchFamily="34" charset="0"/>
              </a:rPr>
              <a:t>Good Cause”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828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Women can seek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0" u="sng" dirty="0">
                <a:latin typeface="Arial" pitchFamily="34" charset="0"/>
                <a:cs typeface="Arial" pitchFamily="34" charset="0"/>
              </a:rPr>
              <a:t>Good Cause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” exception to rule in cases where physical or emotional violence is likely (Threats of violence apply)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  <a:p>
            <a:pPr marL="342900" lvl="2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They should ask their caseworker to help them complete a “Good Cause Case” exemption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form</a:t>
            </a:r>
          </a:p>
          <a:p>
            <a:pPr marL="342900" lvl="2" indent="-3429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Only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44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 Good cause requests identified the last time we looked at data from 2011 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10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0424"/>
            <a:ext cx="6150493" cy="6859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Cost Recovery</a:t>
            </a:r>
            <a:b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“Good Cause”</a:t>
            </a:r>
            <a:endParaRPr lang="en-US" dirty="0">
              <a:solidFill>
                <a:srgbClr val="34B2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5822097"/>
            <a:ext cx="514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46FBF"/>
                </a:solidFill>
              </a:rPr>
              <a:t>Wis. Stat. § 767.89(3)(e); Wis. Admin. Code. DCF 150.05(2)</a:t>
            </a:r>
            <a:endParaRPr lang="en-US" sz="1400" dirty="0">
              <a:solidFill>
                <a:srgbClr val="046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1752600"/>
            <a:ext cx="79833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Cooperation would make it more difficult to escape domestic abuse or risk of abuse;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The child was born as a result of sexual assault or incest;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A petition for adoption of the child is filed or the mother is working with an agency that is helping decide if the mother will place her child for adoption.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6452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680155"/>
            <a:ext cx="723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Good Cause--Steps</a:t>
            </a:r>
            <a:endParaRPr lang="en-US" sz="3200" dirty="0">
              <a:solidFill>
                <a:srgbClr val="34B2B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8382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600" b="0" dirty="0" smtClean="0"/>
              <a:t>Identify </a:t>
            </a:r>
            <a:r>
              <a:rPr lang="en-US" sz="2600" b="0" dirty="0"/>
              <a:t>reasons for not identifying the baby’s father.</a:t>
            </a:r>
          </a:p>
          <a:p>
            <a:pPr>
              <a:spcBef>
                <a:spcPts val="600"/>
              </a:spcBef>
            </a:pPr>
            <a:r>
              <a:rPr lang="en-US" sz="2600" b="0" dirty="0" smtClean="0"/>
              <a:t>to IM worker for “good cause” </a:t>
            </a:r>
          </a:p>
          <a:p>
            <a:pPr>
              <a:spcBef>
                <a:spcPts val="600"/>
              </a:spcBef>
            </a:pPr>
            <a:r>
              <a:rPr lang="en-US" sz="2600" b="0" dirty="0" smtClean="0"/>
              <a:t>Ask </a:t>
            </a:r>
            <a:r>
              <a:rPr lang="en-US" sz="2600" b="0" dirty="0"/>
              <a:t>for a “Good Cause Claim Form.”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/>
              <a:t>Complete </a:t>
            </a:r>
            <a:r>
              <a:rPr lang="en-US" sz="2600" b="0" dirty="0"/>
              <a:t>and return the claim form to </a:t>
            </a:r>
            <a:r>
              <a:rPr lang="en-US" sz="2600" b="0" dirty="0" smtClean="0"/>
              <a:t>her worker.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/>
              <a:t>Submit requested items </a:t>
            </a:r>
            <a:r>
              <a:rPr lang="en-US" sz="2600" b="0" dirty="0"/>
              <a:t>of “proof”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/>
              <a:t>The IM worker should help secure “proof”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/>
              <a:t>If </a:t>
            </a:r>
            <a:r>
              <a:rPr lang="en-US" sz="2600" b="0" dirty="0"/>
              <a:t>good cause is </a:t>
            </a:r>
            <a:r>
              <a:rPr lang="en-US" sz="2600" b="0" dirty="0" smtClean="0"/>
              <a:t>refused, appeal OR, withdraw the application </a:t>
            </a:r>
            <a:r>
              <a:rPr lang="en-US" sz="2600" b="0" dirty="0"/>
              <a:t>or request a hearing</a:t>
            </a:r>
            <a:r>
              <a:rPr lang="en-US" sz="2600" b="0" dirty="0" smtClean="0"/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600" b="0" dirty="0"/>
              <a:t>Note: Under no circumstances will the absent parent be </a:t>
            </a:r>
            <a:r>
              <a:rPr lang="en-US" sz="2600" b="0" dirty="0" smtClean="0"/>
              <a:t>contacted</a:t>
            </a:r>
            <a:endParaRPr lang="en-US" sz="26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36864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609600"/>
            <a:ext cx="4855093" cy="685997"/>
          </a:xfrm>
        </p:spPr>
        <p:txBody>
          <a:bodyPr/>
          <a:lstStyle/>
          <a:p>
            <a: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Cost Recovery</a:t>
            </a:r>
            <a:endParaRPr lang="en-US" dirty="0">
              <a:solidFill>
                <a:srgbClr val="34B2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9406" y="5853733"/>
            <a:ext cx="5145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46FBF"/>
                </a:solidFill>
              </a:rPr>
              <a:t>Wis. Stat. § 767.89(3)(e); Wis. Admin. Code. DCF 150.05(2)</a:t>
            </a:r>
            <a:endParaRPr lang="en-US" sz="1400" dirty="0">
              <a:solidFill>
                <a:srgbClr val="046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1318788"/>
            <a:ext cx="798330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lvl="1" indent="-17383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err="1" smtClean="0"/>
              <a:t>BCR</a:t>
            </a:r>
            <a:r>
              <a:rPr lang="en-US" sz="2800" b="0" dirty="0" smtClean="0"/>
              <a:t> </a:t>
            </a:r>
            <a:r>
              <a:rPr lang="en-US" sz="2800" b="0" dirty="0"/>
              <a:t>judgments issued against fathers in </a:t>
            </a:r>
            <a:r>
              <a:rPr lang="en-US" sz="2800" b="0" dirty="0" smtClean="0"/>
              <a:t>paternity orders.</a:t>
            </a:r>
          </a:p>
          <a:p>
            <a:pPr marL="173831" lvl="1" indent="-17383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Judgment amount based on one half of average regional birth </a:t>
            </a:r>
            <a:r>
              <a:rPr lang="en-US" sz="2800" b="0" dirty="0" smtClean="0"/>
              <a:t>costs or actual costs </a:t>
            </a:r>
            <a:r>
              <a:rPr lang="en-US" sz="2800" b="0" dirty="0"/>
              <a:t>and can be reduced for lower income payers.</a:t>
            </a:r>
          </a:p>
          <a:p>
            <a:pPr marL="173831" lvl="1" indent="-17383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/>
              <a:t>Orders </a:t>
            </a:r>
            <a:r>
              <a:rPr lang="en-US" sz="2800" b="0" dirty="0"/>
              <a:t>include total amount of BCR judgment and monthly repayment requirements.</a:t>
            </a:r>
          </a:p>
          <a:p>
            <a:pPr marL="173831" lvl="1" indent="-17383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Father is ordered to repay judgment amount </a:t>
            </a:r>
            <a:r>
              <a:rPr lang="en-US" sz="2800" u="sng" dirty="0"/>
              <a:t>to the state </a:t>
            </a:r>
            <a:r>
              <a:rPr lang="en-US" sz="2800" b="0" dirty="0"/>
              <a:t>(not the mother</a:t>
            </a:r>
            <a:r>
              <a:rPr lang="en-US" sz="2800" b="0" dirty="0" smtClean="0"/>
              <a:t>).</a:t>
            </a:r>
            <a:endParaRPr lang="en-US" sz="28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31860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6858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34B2B2"/>
                </a:solidFill>
              </a:rPr>
              <a:t>Sanctions</a:t>
            </a:r>
            <a:endParaRPr lang="en-US" sz="36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" y="1447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Woman </a:t>
            </a:r>
            <a:r>
              <a:rPr lang="en-US" sz="2800" b="0" u="sng" dirty="0">
                <a:latin typeface="Arial" pitchFamily="34" charset="0"/>
                <a:cs typeface="Arial" pitchFamily="34" charset="0"/>
              </a:rPr>
              <a:t>cannot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 be denied Medicaid services while pregnant </a:t>
            </a:r>
            <a:r>
              <a:rPr lang="en-US" sz="2800" b="0" u="sng" dirty="0">
                <a:latin typeface="Arial" pitchFamily="34" charset="0"/>
                <a:cs typeface="Arial" pitchFamily="34" charset="0"/>
              </a:rPr>
              <a:t>but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…</a:t>
            </a:r>
          </a:p>
          <a:p>
            <a:pPr lvl="1" indent="-457200"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…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they can be denied Medicaid services for failure to cooperate with child support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post-partum</a:t>
            </a:r>
          </a:p>
          <a:p>
            <a:pPr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Unpaid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birth cost debt becomes a child support arrearage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4313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835782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Do other states do this?</a:t>
            </a:r>
            <a:endParaRPr lang="en-US" sz="32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767" y="1600200"/>
            <a:ext cx="82864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Wisconsin is one of only 9 states that seeks BCR from its Medicaid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population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Of those 9 states, Wisconsin and Michigan are most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aggressive with 2/3 of all actions nationally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41 other states have abandoned collection of BCR entirely</a:t>
            </a:r>
          </a:p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In 2011 WI collected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around $18 million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Medicaid through this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mechanism (15% county bounty)</a:t>
            </a:r>
            <a:endParaRPr lang="en-US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9772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266" y="8382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How many people does this impact?</a:t>
            </a:r>
            <a:endParaRPr lang="en-US" sz="32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828646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About 50% of all WI births are to women insured by Medicaid. (Over 19,000 births)</a:t>
            </a:r>
          </a:p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67% of those women are unmarried and impacted by Birth Cost Recovery Policy</a:t>
            </a:r>
          </a:p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Consider Milwaukee County: 61% of deliveries are to women insured by Medicaid, 80% of whom are unmarried. </a:t>
            </a:r>
          </a:p>
          <a:p>
            <a:pPr marL="457200" indent="-457200" eaLnBrk="1" fontAlgn="auto" hangingPunct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Birth Cost Recovery impacts half of Milwaukee County’s births.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1118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3015" y="838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err="1" smtClean="0">
                <a:solidFill>
                  <a:srgbClr val="34B2B2"/>
                </a:solidFill>
              </a:rPr>
              <a:t>BCR</a:t>
            </a:r>
            <a:r>
              <a:rPr lang="en-US" sz="3200" dirty="0" smtClean="0">
                <a:solidFill>
                  <a:srgbClr val="34B2B2"/>
                </a:solidFill>
              </a:rPr>
              <a:t> Policy Implications:</a:t>
            </a:r>
            <a:endParaRPr lang="en-US" sz="32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2137" y="1752600"/>
            <a:ext cx="73397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Support for low income pregnant women and children? </a:t>
            </a:r>
            <a:r>
              <a:rPr lang="en-US" sz="2800" dirty="0" smtClean="0"/>
              <a:t>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Impedes early access to prenatal care and coverage? </a:t>
            </a:r>
            <a:r>
              <a:rPr lang="en-US" sz="2800" dirty="0" smtClean="0"/>
              <a:t>YES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Impact on poor birth outcomes? </a:t>
            </a:r>
            <a:r>
              <a:rPr lang="en-US" sz="2800" dirty="0" smtClean="0"/>
              <a:t>Most Likely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Impact on Infant mortality? </a:t>
            </a:r>
            <a:r>
              <a:rPr lang="en-US" sz="2800" dirty="0" smtClean="0"/>
              <a:t>Most Likely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03799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66717"/>
            <a:ext cx="7543800" cy="68599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Cost Recovery-Marketplace</a:t>
            </a:r>
            <a:endParaRPr lang="en-US" dirty="0">
              <a:solidFill>
                <a:srgbClr val="34B2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1648232"/>
            <a:ext cx="8235967" cy="4316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831" lvl="1" indent="-17383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b="0" dirty="0"/>
              <a:t>Imposes unexpected financial consequences on cohabiting mothers who choose BC+ over Marketplace insurance</a:t>
            </a:r>
            <a:r>
              <a:rPr lang="en-US" sz="2400" b="0" dirty="0" smtClean="0"/>
              <a:t>.</a:t>
            </a:r>
            <a:endParaRPr lang="en-US" sz="2400" b="0" dirty="0"/>
          </a:p>
          <a:p>
            <a:pPr marL="173831" lvl="1" indent="-17383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b="0" dirty="0"/>
              <a:t>Women eligible for BC+ under higher income threshold (300% FPL) must choose between Marketplace tax credits and BC+. Cannot get Marketplace APTCs and also use BC+ as wrap-around coverage</a:t>
            </a:r>
            <a:r>
              <a:rPr lang="en-US" sz="2400" b="0" dirty="0" smtClean="0"/>
              <a:t>.</a:t>
            </a:r>
            <a:endParaRPr lang="en-US" sz="2400" b="0" dirty="0"/>
          </a:p>
          <a:p>
            <a:pPr marL="173831" lvl="1" indent="-17383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b="0" dirty="0"/>
              <a:t>High Marketplace deductibles make BC+ a better financial choice for </a:t>
            </a:r>
            <a:r>
              <a:rPr lang="en-US" sz="2400" b="0" dirty="0" smtClean="0"/>
              <a:t>most…….But </a:t>
            </a:r>
            <a:r>
              <a:rPr lang="en-US" sz="2400" b="0" dirty="0" err="1" smtClean="0"/>
              <a:t>BCR</a:t>
            </a:r>
            <a:r>
              <a:rPr lang="en-US" sz="2400" b="0" dirty="0" smtClean="0"/>
              <a:t> Looms</a:t>
            </a:r>
            <a:endParaRPr lang="en-US" sz="2400" b="0" dirty="0"/>
          </a:p>
          <a:p>
            <a:pPr marL="0" lvl="1"/>
            <a:endParaRPr lang="en-US" sz="1950" dirty="0"/>
          </a:p>
          <a:p>
            <a:pPr marL="173831" lvl="1" indent="-173831"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5385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39270" y="609600"/>
            <a:ext cx="8534400" cy="51816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ABC for Health, Inc., Madison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ABC for Rural Health, Inc., Balsam Lake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Legal </a:t>
            </a:r>
            <a:r>
              <a:rPr lang="en-US" sz="2000" dirty="0"/>
              <a:t>Services, Health Benefits Counseling, Outreach, Education </a:t>
            </a:r>
            <a:r>
              <a:rPr lang="en-US" sz="2000" dirty="0" smtClean="0"/>
              <a:t>and </a:t>
            </a:r>
            <a:r>
              <a:rPr lang="en-US" sz="2000" dirty="0"/>
              <a:t>Training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dirty="0" smtClean="0"/>
              <a:t>Access </a:t>
            </a:r>
            <a:r>
              <a:rPr lang="en-US" sz="2400" b="0" dirty="0"/>
              <a:t>to health care coverage or services </a:t>
            </a:r>
            <a:r>
              <a:rPr lang="en-US" sz="2400" b="0" dirty="0" smtClean="0"/>
              <a:t>issues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dirty="0" smtClean="0"/>
              <a:t>Terminations </a:t>
            </a:r>
            <a:r>
              <a:rPr lang="en-US" sz="2400" b="0" dirty="0"/>
              <a:t>or denials of care or </a:t>
            </a:r>
            <a:r>
              <a:rPr lang="en-US" sz="2400" b="0" dirty="0" smtClean="0"/>
              <a:t>coverage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dirty="0" smtClean="0"/>
              <a:t>Troubleshooting </a:t>
            </a:r>
            <a:r>
              <a:rPr lang="en-US" sz="2400" b="0" dirty="0"/>
              <a:t>Medicaid/BadgerCare Plus eligibility </a:t>
            </a:r>
            <a:r>
              <a:rPr lang="en-US" sz="2400" b="0" dirty="0" smtClean="0"/>
              <a:t>issues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dirty="0" smtClean="0"/>
              <a:t>Coordinating </a:t>
            </a:r>
            <a:r>
              <a:rPr lang="en-US" sz="2400" b="0" dirty="0"/>
              <a:t>health coverage transitions and blanket coverage </a:t>
            </a:r>
            <a:r>
              <a:rPr lang="en-US" sz="2400" b="0" dirty="0" smtClean="0"/>
              <a:t>options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0" dirty="0" smtClean="0"/>
              <a:t>Information </a:t>
            </a:r>
            <a:r>
              <a:rPr lang="en-US" sz="2400" b="0" dirty="0"/>
              <a:t>and advocacy about </a:t>
            </a:r>
            <a:r>
              <a:rPr lang="en-US" sz="2400" b="0" dirty="0" err="1"/>
              <a:t>HealthCheck</a:t>
            </a:r>
            <a:r>
              <a:rPr lang="en-US" sz="2400" b="0" dirty="0"/>
              <a:t> </a:t>
            </a:r>
            <a:r>
              <a:rPr lang="en-US" sz="2400" b="0" dirty="0" smtClean="0"/>
              <a:t>services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u="sng" dirty="0" smtClean="0"/>
              <a:t>Outreach </a:t>
            </a:r>
            <a:r>
              <a:rPr lang="en-US" sz="2400" u="sng" dirty="0"/>
              <a:t>and Education through </a:t>
            </a:r>
            <a:r>
              <a:rPr lang="en-US" sz="2400" u="sng" dirty="0" err="1"/>
              <a:t>HealthWatch</a:t>
            </a:r>
            <a:r>
              <a:rPr lang="en-US" sz="2400" u="sng" dirty="0"/>
              <a:t> </a:t>
            </a:r>
            <a:r>
              <a:rPr lang="en-US" sz="2400" u="sng" dirty="0" smtClean="0"/>
              <a:t>Wisconsin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HWW_WI - no white bkn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7200" y="5638800"/>
            <a:ext cx="896470" cy="106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3400" y="1981200"/>
            <a:ext cx="82359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arenR"/>
            </a:pPr>
            <a:r>
              <a:rPr lang="en-US" sz="2400" b="0" dirty="0" smtClean="0"/>
              <a:t>In some cases using “imputed income” mothers (in co-parent households) actually end up paying BCR.</a:t>
            </a:r>
            <a:endParaRPr lang="en-US" sz="2400" b="0" dirty="0"/>
          </a:p>
          <a:p>
            <a:pPr marL="342900" lvl="0" indent="-342900">
              <a:buAutoNum type="arabicParenR"/>
            </a:pPr>
            <a:endParaRPr lang="en-US" sz="2400" b="0" dirty="0" smtClean="0"/>
          </a:p>
          <a:p>
            <a:pPr marL="342900" indent="-342900">
              <a:buFontTx/>
              <a:buAutoNum type="arabicParenR"/>
            </a:pPr>
            <a:r>
              <a:rPr lang="en-US" sz="2400" b="0" dirty="0"/>
              <a:t>During our research the state ordered county offices of child support enforcement not to publicly disclose their actual local practices governing </a:t>
            </a:r>
            <a:r>
              <a:rPr lang="en-US" sz="2400" b="0" dirty="0" err="1"/>
              <a:t>BCR</a:t>
            </a:r>
            <a:r>
              <a:rPr lang="en-US" sz="2400" b="0" dirty="0" smtClean="0"/>
              <a:t>.</a:t>
            </a:r>
          </a:p>
          <a:p>
            <a:pPr marL="342900" indent="-342900">
              <a:buFontTx/>
              <a:buAutoNum type="arabicParenR"/>
            </a:pPr>
            <a:endParaRPr lang="en-US" sz="2400" b="0" dirty="0"/>
          </a:p>
          <a:p>
            <a:pPr marL="342900" indent="-342900">
              <a:buFontTx/>
              <a:buAutoNum type="arabicParenR"/>
            </a:pPr>
            <a:r>
              <a:rPr lang="en-US" sz="2400" b="0" dirty="0" smtClean="0"/>
              <a:t>Some puzzling information about costs charged across Wisconsin follows</a:t>
            </a:r>
            <a:endParaRPr lang="en-US" sz="2400" b="0" dirty="0"/>
          </a:p>
          <a:p>
            <a:pPr lvl="0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966717"/>
            <a:ext cx="4855093" cy="685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1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Cost Recovery</a:t>
            </a:r>
            <a:endParaRPr lang="en-US" b="0" dirty="0">
              <a:solidFill>
                <a:srgbClr val="34B2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7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990600"/>
            <a:ext cx="4953000" cy="47066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17010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540"/>
          <a:stretch/>
        </p:blipFill>
        <p:spPr bwMode="auto">
          <a:xfrm>
            <a:off x="2362200" y="698124"/>
            <a:ext cx="4871541" cy="55502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112813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79476"/>
            <a:ext cx="4855093" cy="685997"/>
          </a:xfrm>
        </p:spPr>
        <p:txBody>
          <a:bodyPr/>
          <a:lstStyle/>
          <a:p>
            <a:r>
              <a:rPr lang="en-US" b="1" dirty="0" smtClean="0">
                <a:solidFill>
                  <a:srgbClr val="34B2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Cost Recovery</a:t>
            </a:r>
            <a:endParaRPr lang="en-US" dirty="0">
              <a:solidFill>
                <a:srgbClr val="34B2B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514600"/>
            <a:ext cx="8001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/>
              <a:t>“Recovery of birth costs is </a:t>
            </a:r>
            <a:r>
              <a:rPr lang="en-US" sz="2800" b="0" u="sng" dirty="0"/>
              <a:t>inappropriate</a:t>
            </a:r>
            <a:r>
              <a:rPr lang="en-US" sz="2800" b="0" dirty="0"/>
              <a:t> in cases where the alleged father is a member of an intact family that includes the mother and the subject child, and the father’s income, if any, contributes to the support of the child</a:t>
            </a:r>
            <a:r>
              <a:rPr lang="en-US" sz="2800" b="0" dirty="0" smtClean="0"/>
              <a:t>.”</a:t>
            </a:r>
            <a:endParaRPr lang="en-US" sz="2800" b="0" dirty="0"/>
          </a:p>
          <a:p>
            <a:pPr marL="173831" lvl="1" indent="-173831"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85123"/>
            <a:ext cx="5564957" cy="468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Proposed Policy Change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511758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7" name="Group 1"/>
          <p:cNvGrpSpPr>
            <a:grpSpLocks/>
          </p:cNvGrpSpPr>
          <p:nvPr/>
        </p:nvGrpSpPr>
        <p:grpSpPr bwMode="auto">
          <a:xfrm>
            <a:off x="228600" y="1744967"/>
            <a:ext cx="8534400" cy="3508510"/>
            <a:chOff x="149654" y="1594489"/>
            <a:chExt cx="8841946" cy="3652760"/>
          </a:xfrm>
        </p:grpSpPr>
        <p:sp>
          <p:nvSpPr>
            <p:cNvPr id="3" name="Rectangle 2"/>
            <p:cNvSpPr/>
            <p:nvPr/>
          </p:nvSpPr>
          <p:spPr>
            <a:xfrm>
              <a:off x="7391400" y="3048000"/>
              <a:ext cx="1600200" cy="990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glow rad="1016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9654" y="1672281"/>
              <a:ext cx="1524644" cy="14780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</a:rPr>
                <a:t>Health Disparities in </a:t>
              </a:r>
              <a:r>
                <a:rPr lang="en-US" dirty="0">
                  <a:solidFill>
                    <a:schemeClr val="accent5"/>
                  </a:solidFill>
                  <a:latin typeface="+mn-lt"/>
                </a:rPr>
                <a:t>Infant Mortality </a:t>
              </a:r>
              <a:r>
                <a:rPr lang="en-US" dirty="0">
                  <a:latin typeface="+mn-lt"/>
                </a:rPr>
                <a:t>in Wisconsin</a:t>
              </a:r>
            </a:p>
          </p:txBody>
        </p:sp>
        <p:sp>
          <p:nvSpPr>
            <p:cNvPr id="96281" name="TextBox 13"/>
            <p:cNvSpPr txBox="1">
              <a:spLocks noChangeArrowheads="1"/>
            </p:cNvSpPr>
            <p:nvPr/>
          </p:nvSpPr>
          <p:spPr bwMode="auto">
            <a:xfrm>
              <a:off x="3781168" y="2216790"/>
              <a:ext cx="1151384" cy="377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u="sng" dirty="0">
                  <a:latin typeface="Book Antiqua" pitchFamily="18" charset="0"/>
                </a:rPr>
                <a:t>Biologic</a:t>
              </a:r>
            </a:p>
          </p:txBody>
        </p:sp>
        <p:sp>
          <p:nvSpPr>
            <p:cNvPr id="96282" name="TextBox 14"/>
            <p:cNvSpPr txBox="1">
              <a:spLocks noChangeArrowheads="1"/>
            </p:cNvSpPr>
            <p:nvPr/>
          </p:nvSpPr>
          <p:spPr bwMode="auto">
            <a:xfrm>
              <a:off x="3781168" y="2683515"/>
              <a:ext cx="1151384" cy="377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u="sng">
                  <a:latin typeface="Book Antiqua" pitchFamily="18" charset="0"/>
                </a:rPr>
                <a:t>Social</a:t>
              </a:r>
            </a:p>
          </p:txBody>
        </p:sp>
        <p:sp>
          <p:nvSpPr>
            <p:cNvPr id="96283" name="TextBox 15"/>
            <p:cNvSpPr txBox="1">
              <a:spLocks noChangeArrowheads="1"/>
            </p:cNvSpPr>
            <p:nvPr/>
          </p:nvSpPr>
          <p:spPr bwMode="auto">
            <a:xfrm>
              <a:off x="3718007" y="3856552"/>
              <a:ext cx="1744714" cy="377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u="sng" dirty="0">
                  <a:latin typeface="Book Antiqua" pitchFamily="18" charset="0"/>
                </a:rPr>
                <a:t>Psychological</a:t>
              </a:r>
            </a:p>
          </p:txBody>
        </p:sp>
        <p:sp>
          <p:nvSpPr>
            <p:cNvPr id="96284" name="TextBox 16"/>
            <p:cNvSpPr txBox="1">
              <a:spLocks noChangeArrowheads="1"/>
            </p:cNvSpPr>
            <p:nvPr/>
          </p:nvSpPr>
          <p:spPr bwMode="auto">
            <a:xfrm>
              <a:off x="3804238" y="4587453"/>
              <a:ext cx="2289432" cy="659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u="sng" dirty="0">
                  <a:latin typeface="Book Antiqua" pitchFamily="18" charset="0"/>
                </a:rPr>
                <a:t>Health Care Systems</a:t>
              </a:r>
            </a:p>
          </p:txBody>
        </p:sp>
        <p:sp>
          <p:nvSpPr>
            <p:cNvPr id="96285" name="TextBox 21"/>
            <p:cNvSpPr txBox="1">
              <a:spLocks noChangeArrowheads="1"/>
            </p:cNvSpPr>
            <p:nvPr/>
          </p:nvSpPr>
          <p:spPr bwMode="auto">
            <a:xfrm>
              <a:off x="7391400" y="3048000"/>
              <a:ext cx="1600200" cy="100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chemeClr val="accent1"/>
                  </a:solidFill>
                  <a:latin typeface="Book Antiqua" pitchFamily="18" charset="0"/>
                </a:rPr>
                <a:t>Birth</a:t>
              </a:r>
              <a:r>
                <a:rPr lang="en-US" sz="2000">
                  <a:solidFill>
                    <a:srgbClr val="FFFF00"/>
                  </a:solidFill>
                  <a:latin typeface="Book Antiqua" pitchFamily="18" charset="0"/>
                </a:rPr>
                <a:t> </a:t>
              </a:r>
              <a:r>
                <a:rPr lang="en-US" sz="2000">
                  <a:solidFill>
                    <a:schemeClr val="accent1"/>
                  </a:solidFill>
                  <a:latin typeface="Book Antiqua" pitchFamily="18" charset="0"/>
                </a:rPr>
                <a:t>Cost Recovery Policy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9654" y="1594489"/>
              <a:ext cx="14478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16200000" flipV="1">
              <a:off x="939523" y="3305500"/>
              <a:ext cx="609369" cy="610187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 flipV="1">
              <a:off x="1570681" y="3616964"/>
              <a:ext cx="1342081" cy="7420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10800000" flipV="1">
              <a:off x="3070654" y="3072534"/>
              <a:ext cx="710514" cy="43433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6283" idx="1"/>
            </p:cNvCxnSpPr>
            <p:nvPr/>
          </p:nvCxnSpPr>
          <p:spPr>
            <a:xfrm rot="10800000">
              <a:off x="3007493" y="3934483"/>
              <a:ext cx="710514" cy="110205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96284" idx="1"/>
            </p:cNvCxnSpPr>
            <p:nvPr/>
          </p:nvCxnSpPr>
          <p:spPr>
            <a:xfrm rot="10800000">
              <a:off x="3093724" y="4198677"/>
              <a:ext cx="710514" cy="717955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296" name="TextBox 53"/>
            <p:cNvSpPr txBox="1">
              <a:spLocks noChangeArrowheads="1"/>
            </p:cNvSpPr>
            <p:nvPr/>
          </p:nvSpPr>
          <p:spPr bwMode="auto">
            <a:xfrm>
              <a:off x="3307492" y="1827853"/>
              <a:ext cx="2999946" cy="3770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u="sng" dirty="0">
                  <a:latin typeface="Book Antiqua" pitchFamily="18" charset="0"/>
                </a:rPr>
                <a:t>Risk Factors for </a:t>
              </a:r>
              <a:r>
                <a:rPr lang="en-US" b="1" u="sng" dirty="0" err="1">
                  <a:latin typeface="Book Antiqua" pitchFamily="18" charset="0"/>
                </a:rPr>
                <a:t>PTB</a:t>
              </a:r>
              <a:endParaRPr lang="en-US" b="1" u="sng" dirty="0">
                <a:latin typeface="Book Antiqua" pitchFamily="18" charset="0"/>
              </a:endParaRPr>
            </a:p>
          </p:txBody>
        </p:sp>
      </p:grpSp>
      <p:sp>
        <p:nvSpPr>
          <p:cNvPr id="96258" name="TextBox 28"/>
          <p:cNvSpPr txBox="1">
            <a:spLocks noChangeArrowheads="1"/>
          </p:cNvSpPr>
          <p:nvPr/>
        </p:nvSpPr>
        <p:spPr bwMode="auto">
          <a:xfrm>
            <a:off x="1568536" y="3657600"/>
            <a:ext cx="1250864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Rockwell" pitchFamily="18" charset="0"/>
              </a:rPr>
              <a:t>Preterm Birth</a:t>
            </a: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>
          <a:xfrm>
            <a:off x="1700213" y="546703"/>
            <a:ext cx="8129587" cy="1112485"/>
          </a:xfrm>
        </p:spPr>
        <p:txBody>
          <a:bodyPr>
            <a:noAutofit/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Interaction Between BCR and </a:t>
            </a:r>
            <a:b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Pre-term Birth*(</a:t>
            </a:r>
            <a:r>
              <a:rPr lang="en-US" sz="2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Dr</a:t>
            </a: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Meghan </a:t>
            </a:r>
            <a:r>
              <a:rPr lang="en-US" sz="2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Pesco</a:t>
            </a:r>
            <a:r>
              <a:rPr lang="en-US" sz="2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) </a:t>
            </a:r>
            <a:endParaRPr lang="en-US" sz="2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96260" name="TextBox 41"/>
          <p:cNvSpPr txBox="1">
            <a:spLocks noChangeArrowheads="1"/>
          </p:cNvSpPr>
          <p:nvPr/>
        </p:nvSpPr>
        <p:spPr bwMode="auto">
          <a:xfrm>
            <a:off x="3695700" y="3047816"/>
            <a:ext cx="2057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Poverty</a:t>
            </a:r>
          </a:p>
          <a:p>
            <a:pPr lvl="1"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Individual</a:t>
            </a:r>
          </a:p>
          <a:p>
            <a:pPr lvl="1"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Neighborhood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Lack of partner support and father involvement</a:t>
            </a:r>
          </a:p>
        </p:txBody>
      </p:sp>
      <p:sp>
        <p:nvSpPr>
          <p:cNvPr id="96261" name="TextBox 42"/>
          <p:cNvSpPr txBox="1">
            <a:spLocks noChangeArrowheads="1"/>
          </p:cNvSpPr>
          <p:nvPr/>
        </p:nvSpPr>
        <p:spPr bwMode="auto">
          <a:xfrm>
            <a:off x="3737018" y="4277213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Maternal stress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Racism</a:t>
            </a:r>
          </a:p>
        </p:txBody>
      </p:sp>
      <p:sp>
        <p:nvSpPr>
          <p:cNvPr id="96262" name="TextBox 44"/>
          <p:cNvSpPr txBox="1">
            <a:spLocks noChangeArrowheads="1"/>
          </p:cNvSpPr>
          <p:nvPr/>
        </p:nvSpPr>
        <p:spPr bwMode="auto">
          <a:xfrm>
            <a:off x="3733800" y="5143031"/>
            <a:ext cx="1981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Late entry to pre-natal care</a:t>
            </a:r>
          </a:p>
          <a:p>
            <a:pPr>
              <a:buFont typeface="Arial" charset="0"/>
              <a:buChar char="•"/>
            </a:pPr>
            <a:r>
              <a:rPr lang="en-US" sz="1200" dirty="0">
                <a:latin typeface="Rockwell" pitchFamily="18" charset="0"/>
              </a:rPr>
              <a:t>Gaps in insurance coverage (coverage </a:t>
            </a:r>
            <a:r>
              <a:rPr lang="en-US" sz="1200" i="1" dirty="0">
                <a:latin typeface="Rockwell" pitchFamily="18" charset="0"/>
              </a:rPr>
              <a:t>only </a:t>
            </a:r>
            <a:r>
              <a:rPr lang="en-US" sz="1200" dirty="0">
                <a:latin typeface="Rockwell" pitchFamily="18" charset="0"/>
              </a:rPr>
              <a:t>for prenatal care)</a:t>
            </a:r>
          </a:p>
        </p:txBody>
      </p:sp>
      <p:sp>
        <p:nvSpPr>
          <p:cNvPr id="96263" name="TextBox 46"/>
          <p:cNvSpPr txBox="1">
            <a:spLocks noChangeArrowheads="1"/>
          </p:cNvSpPr>
          <p:nvPr/>
        </p:nvSpPr>
        <p:spPr bwMode="auto">
          <a:xfrm>
            <a:off x="7010400" y="54864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Book Antiqua" pitchFamily="18" charset="0"/>
              </a:rPr>
              <a:t>Sanctioning</a:t>
            </a:r>
          </a:p>
        </p:txBody>
      </p:sp>
      <p:sp>
        <p:nvSpPr>
          <p:cNvPr id="96264" name="TextBox 48"/>
          <p:cNvSpPr txBox="1">
            <a:spLocks noChangeArrowheads="1"/>
          </p:cNvSpPr>
          <p:nvPr/>
        </p:nvSpPr>
        <p:spPr bwMode="auto">
          <a:xfrm>
            <a:off x="6019800" y="4495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Book Antiqua" pitchFamily="18" charset="0"/>
              </a:rPr>
              <a:t>Differential rates of enforcement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rot="10800000">
            <a:off x="4724400" y="3124200"/>
            <a:ext cx="23622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5715000" y="3810000"/>
            <a:ext cx="13716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5257800" y="4114800"/>
            <a:ext cx="18288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5067300" y="4229100"/>
            <a:ext cx="533400" cy="152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7010400" y="4191000"/>
            <a:ext cx="3810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>
            <a:off x="5143499" y="4849443"/>
            <a:ext cx="11430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>
            <a:off x="6819900" y="4686300"/>
            <a:ext cx="12954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5638800" y="5856188"/>
            <a:ext cx="1482584" cy="1819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 flipV="1">
            <a:off x="5562600" y="5791200"/>
            <a:ext cx="14478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274" name="Group 88"/>
          <p:cNvGrpSpPr>
            <a:grpSpLocks/>
          </p:cNvGrpSpPr>
          <p:nvPr/>
        </p:nvGrpSpPr>
        <p:grpSpPr bwMode="auto">
          <a:xfrm>
            <a:off x="5715000" y="4267200"/>
            <a:ext cx="2286000" cy="1371600"/>
            <a:chOff x="5715000" y="4267200"/>
            <a:chExt cx="2286000" cy="1371600"/>
          </a:xfrm>
        </p:grpSpPr>
        <p:cxnSp>
          <p:nvCxnSpPr>
            <p:cNvPr id="81" name="Elbow Connector 80"/>
            <p:cNvCxnSpPr/>
            <p:nvPr/>
          </p:nvCxnSpPr>
          <p:spPr>
            <a:xfrm rot="10800000" flipV="1">
              <a:off x="5715000" y="5029200"/>
              <a:ext cx="2286000" cy="609600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7620000" y="4648200"/>
              <a:ext cx="762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6385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3015" y="8382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Sources:</a:t>
            </a:r>
            <a:endParaRPr lang="en-US" sz="32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600200"/>
            <a:ext cx="80613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BadgerCare</a:t>
            </a:r>
            <a:r>
              <a:rPr lang="en-US" sz="2400" dirty="0" smtClean="0"/>
              <a:t> Plus Handbook 5.1 Medical Support</a:t>
            </a:r>
          </a:p>
          <a:p>
            <a:r>
              <a:rPr lang="en-US" sz="2400" b="0" u="sng" dirty="0" smtClean="0"/>
              <a:t>www.emhandbooks.wisconsin.gov/bcplus/policyfiles/2/05/5.1.htm</a:t>
            </a:r>
          </a:p>
          <a:p>
            <a:endParaRPr lang="en-US" sz="2400" b="0" dirty="0" smtClean="0"/>
          </a:p>
          <a:p>
            <a:r>
              <a:rPr lang="en-US" sz="2400" dirty="0" err="1" smtClean="0"/>
              <a:t>BadgerCare</a:t>
            </a:r>
            <a:r>
              <a:rPr lang="en-US" sz="2400" dirty="0" smtClean="0"/>
              <a:t> Plus Handbook 5.2 Cooperation</a:t>
            </a:r>
          </a:p>
          <a:p>
            <a:r>
              <a:rPr lang="en-US" sz="2400" b="0" u="sng" dirty="0" smtClean="0"/>
              <a:t>www.emhandbooks.wisconsin.gov/bcplus/policyfiles/2/05/5.2.htm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r>
              <a:rPr lang="en-US" sz="2400" dirty="0" err="1" smtClean="0"/>
              <a:t>BadgerCare</a:t>
            </a:r>
            <a:r>
              <a:rPr lang="en-US" sz="2400" dirty="0" smtClean="0"/>
              <a:t> Plus Handbook 5.3 Good Cause</a:t>
            </a:r>
          </a:p>
          <a:p>
            <a:r>
              <a:rPr lang="en-US" sz="2400" b="0" u="sng" dirty="0" smtClean="0"/>
              <a:t>www.emhandbooks.wisconsin.gov/bcplus/policyfiles/2/05/5.3.htm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80075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ffectLst/>
              </a:rPr>
              <a:t>Policy Cost-Benefit Analysis</a:t>
            </a:r>
          </a:p>
        </p:txBody>
      </p:sp>
      <p:sp>
        <p:nvSpPr>
          <p:cNvPr id="89093" name="Rectangle 5"/>
          <p:cNvSpPr>
            <a:spLocks noGrp="1"/>
          </p:cNvSpPr>
          <p:nvPr>
            <p:ph type="body" idx="4294967295"/>
          </p:nvPr>
        </p:nvSpPr>
        <p:spPr>
          <a:xfrm>
            <a:off x="1371600" y="1143000"/>
            <a:ext cx="6591985" cy="3886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Policy benefits: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Immediate $$ savings to Wisconsin taxpayers/Medicaid program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Policy costs: 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Increased poverty to low-income families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Reduced child support compliance among low-income fathers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Decreased paternal support during pregnancy and beyond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Delayed entrance to prenatal care by pregnant women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Confusion regarding sanctioning and decreased inter-</a:t>
            </a:r>
            <a:r>
              <a:rPr lang="en-US" sz="1400" dirty="0" err="1" smtClean="0"/>
              <a:t>conceptional</a:t>
            </a:r>
            <a:r>
              <a:rPr lang="en-US" sz="1400" dirty="0" smtClean="0"/>
              <a:t> care among high-risk women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Increased risk of prematurity through interactions with multiple risk factors 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Increased total health care costs (more $$ paid by taxpayers</a:t>
            </a:r>
            <a:r>
              <a:rPr lang="en-US" sz="20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Increased health disparities in infant mortality in Wisconsin</a:t>
            </a:r>
          </a:p>
        </p:txBody>
      </p:sp>
    </p:spTree>
    <p:extLst>
      <p:ext uri="{BB962C8B-B14F-4D97-AF65-F5344CB8AC3E}">
        <p14:creationId xmlns:p14="http://schemas.microsoft.com/office/powerpoint/2010/main" val="840708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945200" y="624110"/>
            <a:ext cx="6589200" cy="595090"/>
          </a:xfrm>
          <a:noFill/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dirty="0" smtClean="0">
                <a:effectLst/>
              </a:rPr>
              <a:t>Recommendation</a:t>
            </a:r>
          </a:p>
        </p:txBody>
      </p:sp>
      <p:sp>
        <p:nvSpPr>
          <p:cNvPr id="155651" name="Rectangle 3"/>
          <p:cNvSpPr>
            <a:spLocks noGrp="1"/>
          </p:cNvSpPr>
          <p:nvPr>
            <p:ph type="body" idx="4294967295"/>
          </p:nvPr>
        </p:nvSpPr>
        <p:spPr>
          <a:xfrm>
            <a:off x="1219200" y="1447800"/>
            <a:ext cx="6591985" cy="3886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Given the multiple costs associated with maintaining Wisconsin’s current policy, 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   </a:t>
            </a:r>
            <a:r>
              <a:rPr lang="en-US" sz="2800" u="sng" dirty="0" smtClean="0"/>
              <a:t>ABC for Health Inc. recommends that lawmakers eliminate the practice of birth cost recovery from unmarried fathers in the state of Wisconsin</a:t>
            </a:r>
          </a:p>
          <a:p>
            <a:r>
              <a:rPr lang="en-US" sz="2800" dirty="0" smtClean="0"/>
              <a:t>State and local policymakers and grant programs should pay attention to the impact of birth cost recovery policy on health disparities in infant mortality </a:t>
            </a:r>
          </a:p>
        </p:txBody>
      </p:sp>
    </p:spTree>
    <p:extLst>
      <p:ext uri="{BB962C8B-B14F-4D97-AF65-F5344CB8AC3E}">
        <p14:creationId xmlns:p14="http://schemas.microsoft.com/office/powerpoint/2010/main" val="160557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G:\Staff Folders\BRYNNE\2011 photos\awning\spring awning 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295400"/>
            <a:ext cx="4987425" cy="325931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9144000" cy="969771"/>
          </a:xfrm>
        </p:spPr>
        <p:txBody>
          <a:bodyPr>
            <a:normAutofit/>
          </a:bodyPr>
          <a:lstStyle/>
          <a:p>
            <a:pPr algn="ctr"/>
            <a:r>
              <a:rPr lang="en-US" sz="3300" b="1" spc="15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Thank you!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09800" y="4648200"/>
            <a:ext cx="510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ABC for Health, Inc.</a:t>
            </a:r>
          </a:p>
          <a:p>
            <a:pPr algn="ctr"/>
            <a:r>
              <a:rPr lang="en-US" dirty="0" smtClean="0"/>
              <a:t>32 North Bassett Street </a:t>
            </a:r>
          </a:p>
          <a:p>
            <a:pPr algn="ctr"/>
            <a:r>
              <a:rPr lang="en-US" dirty="0" smtClean="0"/>
              <a:t>Madison, WI 53703</a:t>
            </a:r>
          </a:p>
          <a:p>
            <a:pPr algn="ctr"/>
            <a:r>
              <a:rPr lang="en-US" dirty="0" smtClean="0"/>
              <a:t>608-261-6939</a:t>
            </a:r>
          </a:p>
          <a:p>
            <a:pPr algn="ctr"/>
            <a:r>
              <a:rPr lang="en-US" u="sng" dirty="0" smtClean="0"/>
              <a:t>www.abcforhealth.org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620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1" y="624110"/>
            <a:ext cx="7010400" cy="128089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Client Services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Benefits Counseling</a:t>
            </a:r>
          </a:p>
          <a:p>
            <a:r>
              <a:rPr lang="en-US" dirty="0" smtClean="0"/>
              <a:t>Case meeting process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15" r="6047"/>
          <a:stretch/>
        </p:blipFill>
        <p:spPr>
          <a:xfrm>
            <a:off x="1482436" y="1484745"/>
            <a:ext cx="6179128" cy="38885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524001" y="5486400"/>
            <a:ext cx="6137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 learning laboratory</a:t>
            </a:r>
            <a:endParaRPr lang="en-US" sz="3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31410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881" y="1066800"/>
            <a:ext cx="6410076" cy="4807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TextBox 19"/>
          <p:cNvSpPr txBox="1"/>
          <p:nvPr/>
        </p:nvSpPr>
        <p:spPr>
          <a:xfrm>
            <a:off x="3385805" y="3084829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BadgerCare Plus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68217" y="3340984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Marketplace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04891" y="2381344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Private Health Insurance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74847" y="318840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Medicare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28899" y="1931483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Immigrant Health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50981" y="284215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Social Security Disability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31720" y="2404630"/>
            <a:ext cx="565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SSI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80483" y="3100266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Katie Beckett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4053784" y="1598608"/>
            <a:ext cx="164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COVERAGE!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00822" y="5181600"/>
            <a:ext cx="276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Eligibility Assessment?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74134" y="3356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5700" y="217608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EBD Disability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7223" y="2651722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Private Health Insurance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44452" y="351418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Medicare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4827" y="214465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Social Security Disability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78376" y="2563455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Katie Beckett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55075" y="2328297"/>
            <a:ext cx="2121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Veterans Benefits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22947" y="366899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COBRA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70650" y="1942147"/>
            <a:ext cx="171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Crime Victims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18122" y="3984537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BC+ PP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62814" y="2892739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BC+ PP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43790" y="371304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EMA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91321" y="4000274"/>
            <a:ext cx="1856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Childless Adult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41617" y="3668704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SSI-E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37495" y="3437773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SeniorCare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91031" y="26601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IRIS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54550" y="300173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Charity Care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693665" y="400797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WWWP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60882" y="2626114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WWMA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29392" y="3389282"/>
            <a:ext cx="60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W-2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61617" y="401195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CEN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86498" y="34945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SEP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95468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17" grpId="0"/>
      <p:bldP spid="18" grpId="0"/>
      <p:bldP spid="31" grpId="0"/>
      <p:bldP spid="32" grpId="0"/>
      <p:bldP spid="34" grpId="0"/>
      <p:bldP spid="36" grpId="0"/>
      <p:bldP spid="37" grpId="0"/>
      <p:bldP spid="39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 flipH="1">
            <a:off x="609600" y="1066800"/>
            <a:ext cx="807719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4B2B2"/>
                </a:solidFill>
              </a:rPr>
              <a:t>How did ABC for Health staff identify Birth Cost Recovery as an Issue?</a:t>
            </a:r>
          </a:p>
          <a:p>
            <a:endParaRPr lang="en-US" sz="2800" dirty="0" smtClean="0"/>
          </a:p>
          <a:p>
            <a:r>
              <a:rPr lang="en-US" sz="2800" dirty="0" smtClean="0"/>
              <a:t>Mike Rust-- Health Benefits Counseling 90’s </a:t>
            </a:r>
            <a:endParaRPr lang="en-US" sz="2800" dirty="0"/>
          </a:p>
          <a:p>
            <a:pPr>
              <a:spcBef>
                <a:spcPts val="1200"/>
              </a:spcBef>
            </a:pPr>
            <a:r>
              <a:rPr lang="en-US" sz="2800" b="0" dirty="0" smtClean="0"/>
              <a:t>Client Services Review for  Pregnant Women</a:t>
            </a:r>
            <a:endParaRPr lang="en-US" sz="2800" b="0" dirty="0">
              <a:solidFill>
                <a:schemeClr val="bg1"/>
              </a:solidFill>
            </a:endParaRP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2">
                    <a:lumMod val="10000"/>
                  </a:schemeClr>
                </a:solidFill>
              </a:rPr>
              <a:t>Pregnant women clients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2">
                    <a:lumMod val="10000"/>
                  </a:schemeClr>
                </a:solidFill>
              </a:rPr>
              <a:t>Single mothers in the </a:t>
            </a:r>
            <a:r>
              <a:rPr lang="en-US" sz="2800" b="0" dirty="0" err="1" smtClean="0">
                <a:solidFill>
                  <a:schemeClr val="bg2">
                    <a:lumMod val="10000"/>
                  </a:schemeClr>
                </a:solidFill>
              </a:rPr>
              <a:t>NICU</a:t>
            </a:r>
            <a:endParaRPr lang="en-US" sz="2800" b="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2">
                    <a:lumMod val="10000"/>
                  </a:schemeClr>
                </a:solidFill>
              </a:rPr>
              <a:t>Fathers in the household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2">
                    <a:lumMod val="10000"/>
                  </a:schemeClr>
                </a:solidFill>
              </a:rPr>
              <a:t>Implications for mother and newborn</a:t>
            </a:r>
            <a:endParaRPr lang="en-US" sz="28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74134" y="33562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54229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1568" y="685800"/>
            <a:ext cx="8229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What is “Birth Cost Recovery?”</a:t>
            </a:r>
            <a:endParaRPr lang="en-US" sz="3200" dirty="0">
              <a:solidFill>
                <a:srgbClr val="34B2B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3047" y="1259262"/>
            <a:ext cx="853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/>
              <a:t>Birth costs, also called “lying in costs” are all Medicaid-related medical bills and expenses associated with prenatal care, pregnancy and birth of a child.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latin typeface="Arial" pitchFamily="34" charset="0"/>
                <a:cs typeface="Arial" pitchFamily="34" charset="0"/>
              </a:rPr>
              <a:t>State can try to re-coup charges from father after the birth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Recovery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effort from father is through local child support agencies (CSAs)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Mother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cannot be charged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directly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Does not apply to all births</a:t>
            </a:r>
          </a:p>
          <a:p>
            <a:endParaRPr lang="en-US" sz="2800" b="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393377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5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4224" y="1186031"/>
            <a:ext cx="90498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Who Does Birth Cost Recovery Apply To?</a:t>
            </a:r>
            <a:endParaRPr lang="en-US" sz="3200" dirty="0">
              <a:solidFill>
                <a:srgbClr val="34B2B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959" y="2043323"/>
            <a:ext cx="8534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eaLnBrk="1" hangingPunct="1">
              <a:buFont typeface="Arial" panose="020B0604020202020204" pitchFamily="34" charset="0"/>
              <a:buChar char="•"/>
            </a:pPr>
            <a:r>
              <a:rPr lang="en-US" sz="2800" b="0" dirty="0" err="1" smtClean="0">
                <a:latin typeface="Arial" pitchFamily="34" charset="0"/>
                <a:cs typeface="Arial" pitchFamily="34" charset="0"/>
              </a:rPr>
              <a:t>BCR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applies to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pregnant </a:t>
            </a:r>
            <a:r>
              <a:rPr lang="en-US" sz="2800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unmarried</a:t>
            </a:r>
            <a:r>
              <a:rPr lang="en-US" sz="28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women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who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used Medicaid for pre-natal/pregnancy care </a:t>
            </a:r>
            <a:endParaRPr lang="en-US" sz="2800" b="0" dirty="0" smtClean="0">
              <a:latin typeface="Arial" pitchFamily="34" charset="0"/>
              <a:cs typeface="Arial" pitchFamily="34" charset="0"/>
            </a:endParaRPr>
          </a:p>
          <a:p>
            <a:pPr lvl="1" indent="-457200" eaLnBrk="1" hangingPunct="1">
              <a:buFont typeface="Arial" panose="020B0604020202020204" pitchFamily="34" charset="0"/>
              <a:buChar char="•"/>
            </a:pPr>
            <a:endParaRPr lang="en-US" sz="2800" b="0" dirty="0">
              <a:latin typeface="Arial" pitchFamily="34" charset="0"/>
              <a:cs typeface="Arial" pitchFamily="34" charset="0"/>
            </a:endParaRPr>
          </a:p>
          <a:p>
            <a:pPr lvl="1" indent="-457200" eaLnBrk="1" hangingPunct="1">
              <a:buFont typeface="Arial" panose="020B0604020202020204" pitchFamily="34" charset="0"/>
              <a:buChar char="•"/>
            </a:pP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Policy </a:t>
            </a:r>
            <a:r>
              <a:rPr lang="en-US" sz="2800" b="0" i="1" u="sng" dirty="0">
                <a:latin typeface="Arial" pitchFamily="34" charset="0"/>
                <a:cs typeface="Arial" pitchFamily="34" charset="0"/>
              </a:rPr>
              <a:t>may</a:t>
            </a:r>
            <a:r>
              <a:rPr lang="en-US" sz="2800" b="0" i="1" dirty="0">
                <a:latin typeface="Arial" pitchFamily="34" charset="0"/>
                <a:cs typeface="Arial" pitchFamily="34" charset="0"/>
              </a:rPr>
              <a:t> not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 apply to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unmarried </a:t>
            </a:r>
            <a:r>
              <a:rPr lang="en-US" sz="2800" b="0" dirty="0">
                <a:latin typeface="Arial" pitchFamily="34" charset="0"/>
                <a:cs typeface="Arial" pitchFamily="34" charset="0"/>
              </a:rPr>
              <a:t>parents who have already had one child </a:t>
            </a:r>
            <a:r>
              <a:rPr lang="en-US" sz="2800" b="0" dirty="0" smtClean="0">
                <a:latin typeface="Arial" pitchFamily="34" charset="0"/>
                <a:cs typeface="Arial" pitchFamily="34" charset="0"/>
              </a:rPr>
              <a:t>together</a:t>
            </a:r>
          </a:p>
          <a:p>
            <a:pPr marL="0" lvl="1" eaLnBrk="1" hangingPunct="1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lvl="1" eaLnBrk="1" hangingPunct="1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568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5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3094" y="1271826"/>
            <a:ext cx="90498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Who Does Birth Cost Recovery Apply To?</a:t>
            </a:r>
            <a:endParaRPr lang="en-US" sz="3200" dirty="0">
              <a:solidFill>
                <a:srgbClr val="34B2B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133600"/>
            <a:ext cx="8534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Unmarried parents when </a:t>
            </a:r>
            <a:r>
              <a:rPr lang="en-US" sz="2800" b="0" dirty="0"/>
              <a:t>the mother applies for BadgerCare Plus and the mother is referred to child </a:t>
            </a:r>
            <a:r>
              <a:rPr lang="en-US" sz="2800" b="0" dirty="0" smtClean="0"/>
              <a:t>support.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dirty="0" smtClean="0"/>
              <a:t>Birth </a:t>
            </a:r>
            <a:r>
              <a:rPr lang="en-US" sz="2800" b="0" dirty="0"/>
              <a:t>costs include health care costs related to the pregnancy, as well as the birth of the </a:t>
            </a:r>
            <a:r>
              <a:rPr lang="en-US" sz="2800" b="0" dirty="0" smtClean="0"/>
              <a:t>child…</a:t>
            </a:r>
            <a:endParaRPr lang="en-US" sz="2800" b="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170920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5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80916"/>
            <a:ext cx="9049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Who Does Birth Cost Recovery Apply To?</a:t>
            </a:r>
            <a:endParaRPr lang="en-US" dirty="0"/>
          </a:p>
          <a:p>
            <a:pPr>
              <a:defRPr/>
            </a:pPr>
            <a:r>
              <a:rPr lang="en-US" sz="3200" dirty="0" smtClean="0">
                <a:solidFill>
                  <a:srgbClr val="34B2B2"/>
                </a:solidFill>
              </a:rPr>
              <a:t>    (continued)</a:t>
            </a:r>
            <a:endParaRPr lang="en-US" sz="3200" dirty="0">
              <a:solidFill>
                <a:srgbClr val="34B2B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" y="2058134"/>
            <a:ext cx="8534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0" dirty="0" smtClean="0"/>
              <a:t>If </a:t>
            </a:r>
            <a:r>
              <a:rPr lang="en-US" sz="2600" b="0" dirty="0"/>
              <a:t>the family is not referred to the Child Support program, the father will not have to repay birth costs to the BadgerCare Plus program</a:t>
            </a:r>
            <a:r>
              <a:rPr lang="en-US" sz="2600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0" dirty="0" smtClean="0"/>
              <a:t>An </a:t>
            </a:r>
            <a:r>
              <a:rPr lang="en-US" sz="2600" b="0" dirty="0"/>
              <a:t>unmarried father might not have to repay birth costs </a:t>
            </a:r>
            <a:r>
              <a:rPr lang="en-US" sz="2600" b="0" dirty="0" smtClean="0"/>
              <a:t>if: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The </a:t>
            </a:r>
            <a:r>
              <a:rPr lang="en-US" sz="2400" b="0" dirty="0"/>
              <a:t>couple already had an older child together, </a:t>
            </a:r>
            <a:r>
              <a:rPr lang="en-US" sz="2400" b="0" dirty="0" smtClean="0"/>
              <a:t>and </a:t>
            </a:r>
          </a:p>
          <a:p>
            <a:pPr lvl="1"/>
            <a:endParaRPr lang="en-US" sz="1050" b="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The </a:t>
            </a:r>
            <a:r>
              <a:rPr lang="en-US" sz="2400" b="0" dirty="0"/>
              <a:t>couple told the BadgerCare Plus </a:t>
            </a:r>
            <a:r>
              <a:rPr lang="en-US" sz="2400" b="0" dirty="0" smtClean="0"/>
              <a:t>identified </a:t>
            </a:r>
            <a:r>
              <a:rPr lang="en-US" sz="2400" b="0" dirty="0"/>
              <a:t>the father </a:t>
            </a:r>
            <a:r>
              <a:rPr lang="en-US" sz="2400" b="0" dirty="0" smtClean="0"/>
              <a:t>as </a:t>
            </a:r>
            <a:r>
              <a:rPr lang="en-US" sz="2400" b="0" dirty="0"/>
              <a:t>living in the home before their new baby was born (so that his income was included in the family income when applying for BadgerCare Plus</a:t>
            </a:r>
            <a:r>
              <a:rPr lang="en-US" sz="2400" b="0" dirty="0" smtClean="0"/>
              <a:t>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72250"/>
            <a:ext cx="91440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© </a:t>
            </a:r>
            <a:r>
              <a:rPr lang="en-US" sz="1100" b="0" i="1" dirty="0" smtClean="0">
                <a:solidFill>
                  <a:schemeClr val="accent2">
                    <a:lumMod val="75000"/>
                  </a:schemeClr>
                </a:solidFill>
              </a:rPr>
              <a:t>2015 </a:t>
            </a:r>
            <a:r>
              <a:rPr lang="en-US" sz="1100" b="0" i="1" dirty="0">
                <a:solidFill>
                  <a:schemeClr val="accent2">
                    <a:lumMod val="75000"/>
                  </a:schemeClr>
                </a:solidFill>
              </a:rPr>
              <a:t>ABC For Health, Inc. No Reprint or use without express written permission of ABC for Health, Inc. </a:t>
            </a:r>
          </a:p>
        </p:txBody>
      </p:sp>
    </p:spTree>
    <p:extLst>
      <p:ext uri="{BB962C8B-B14F-4D97-AF65-F5344CB8AC3E}">
        <p14:creationId xmlns:p14="http://schemas.microsoft.com/office/powerpoint/2010/main" val="20101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17537</TotalTime>
  <Words>1959</Words>
  <Application>Microsoft Office PowerPoint</Application>
  <PresentationFormat>On-screen Show (4:3)</PresentationFormat>
  <Paragraphs>232</Paragraphs>
  <Slides>28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Arial Rounded MT Bold</vt:lpstr>
      <vt:lpstr>Book Antiqua</vt:lpstr>
      <vt:lpstr>Century Gothic</vt:lpstr>
      <vt:lpstr>Rockwell</vt:lpstr>
      <vt:lpstr>Wingdings</vt:lpstr>
      <vt:lpstr>Wingdings 2</vt:lpstr>
      <vt:lpstr>Wingdings 3</vt:lpstr>
      <vt:lpstr>Wisp</vt:lpstr>
      <vt:lpstr>PowerPoint Presentation</vt:lpstr>
      <vt:lpstr>PowerPoint Presentation</vt:lpstr>
      <vt:lpstr>Client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Birth Cost Recovery “Good Cause”</vt:lpstr>
      <vt:lpstr>PowerPoint Presentation</vt:lpstr>
      <vt:lpstr>Birth Cost Recovery</vt:lpstr>
      <vt:lpstr>PowerPoint Presentation</vt:lpstr>
      <vt:lpstr>PowerPoint Presentation</vt:lpstr>
      <vt:lpstr>PowerPoint Presentation</vt:lpstr>
      <vt:lpstr>PowerPoint Presentation</vt:lpstr>
      <vt:lpstr>Birth Cost Recovery-Marketplace</vt:lpstr>
      <vt:lpstr>PowerPoint Presentation</vt:lpstr>
      <vt:lpstr>PowerPoint Presentation</vt:lpstr>
      <vt:lpstr>PowerPoint Presentation</vt:lpstr>
      <vt:lpstr>Birth Cost Recovery</vt:lpstr>
      <vt:lpstr>Interaction Between BCR and  Pre-term Birth*(Dr Meghan Pesco) </vt:lpstr>
      <vt:lpstr>PowerPoint Presentation</vt:lpstr>
      <vt:lpstr>Policy Cost-Benefit Analysis</vt:lpstr>
      <vt:lpstr>Recommendation</vt:lpstr>
      <vt:lpstr>Thank you!</vt:lpstr>
    </vt:vector>
  </TitlesOfParts>
  <Company>ABC for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bmcbride</dc:creator>
  <cp:lastModifiedBy>Bobby Peterson</cp:lastModifiedBy>
  <cp:revision>667</cp:revision>
  <dcterms:created xsi:type="dcterms:W3CDTF">2007-10-31T16:10:53Z</dcterms:created>
  <dcterms:modified xsi:type="dcterms:W3CDTF">2017-02-08T21:12:09Z</dcterms:modified>
</cp:coreProperties>
</file>